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4" r:id="rId6"/>
    <p:sldId id="266" r:id="rId7"/>
    <p:sldId id="265" r:id="rId8"/>
    <p:sldId id="267" r:id="rId9"/>
    <p:sldId id="257" r:id="rId10"/>
    <p:sldId id="269" r:id="rId11"/>
    <p:sldId id="278" r:id="rId12"/>
    <p:sldId id="279" r:id="rId13"/>
    <p:sldId id="283" r:id="rId14"/>
    <p:sldId id="280" r:id="rId15"/>
    <p:sldId id="268" r:id="rId16"/>
    <p:sldId id="281" r:id="rId17"/>
    <p:sldId id="270" r:id="rId18"/>
    <p:sldId id="263" r:id="rId19"/>
    <p:sldId id="261" r:id="rId20"/>
    <p:sldId id="262" r:id="rId21"/>
    <p:sldId id="271" r:id="rId22"/>
    <p:sldId id="272" r:id="rId23"/>
    <p:sldId id="273" r:id="rId24"/>
    <p:sldId id="275" r:id="rId25"/>
    <p:sldId id="274" r:id="rId26"/>
    <p:sldId id="277" r:id="rId27"/>
    <p:sldId id="282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0B4A14-7F6D-4728-80C5-61C7FF281B6F}">
          <p14:sldIdLst>
            <p14:sldId id="256"/>
            <p14:sldId id="264"/>
            <p14:sldId id="266"/>
            <p14:sldId id="265"/>
            <p14:sldId id="267"/>
          </p14:sldIdLst>
        </p14:section>
        <p14:section name="Presentation" id="{4AA5BE62-87D0-4A4F-9984-4744E092877F}">
          <p14:sldIdLst>
            <p14:sldId id="257"/>
            <p14:sldId id="269"/>
            <p14:sldId id="278"/>
            <p14:sldId id="279"/>
            <p14:sldId id="283"/>
            <p14:sldId id="280"/>
            <p14:sldId id="268"/>
            <p14:sldId id="281"/>
            <p14:sldId id="270"/>
            <p14:sldId id="263"/>
            <p14:sldId id="261"/>
            <p14:sldId id="262"/>
            <p14:sldId id="271"/>
            <p14:sldId id="272"/>
            <p14:sldId id="273"/>
            <p14:sldId id="275"/>
            <p14:sldId id="274"/>
            <p14:sldId id="277"/>
            <p14:sldId id="282"/>
          </p14:sldIdLst>
        </p14:section>
        <p14:section name="End" id="{37916E37-7E15-43A8-BD3F-00B115351DB2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145A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CD21C3-75FF-4AC6-A1E3-F28960A92A5D}" v="5" dt="2018-09-26T08:42:29.601"/>
    <p1510:client id="{9DA436E4-712F-4E79-BA8A-84A1907DC89E}" v="298" dt="2018-09-26T11:24:38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6799" autoAdjust="0"/>
  </p:normalViewPr>
  <p:slideViewPr>
    <p:cSldViewPr snapToGrid="0">
      <p:cViewPr varScale="1">
        <p:scale>
          <a:sx n="68" d="100"/>
          <a:sy n="68" d="100"/>
        </p:scale>
        <p:origin x="112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2448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Sheet1!$B$63:$B$71</c:f>
              <c:strCache>
                <c:ptCount val="9"/>
                <c:pt idx="0">
                  <c:v>JavaScript</c:v>
                </c:pt>
                <c:pt idx="1">
                  <c:v>Java</c:v>
                </c:pt>
                <c:pt idx="2">
                  <c:v>Python</c:v>
                </c:pt>
                <c:pt idx="3">
                  <c:v>C++</c:v>
                </c:pt>
                <c:pt idx="4">
                  <c:v>C</c:v>
                </c:pt>
                <c:pt idx="5">
                  <c:v>C#</c:v>
                </c:pt>
                <c:pt idx="6">
                  <c:v>PHP</c:v>
                </c:pt>
                <c:pt idx="7">
                  <c:v>Ruby</c:v>
                </c:pt>
                <c:pt idx="8">
                  <c:v>Go</c:v>
                </c:pt>
              </c:strCache>
            </c:strRef>
          </c:cat>
          <c:val>
            <c:numRef>
              <c:f>Sheet1!$C$63:$C$71</c:f>
              <c:numCache>
                <c:formatCode>General</c:formatCode>
                <c:ptCount val="9"/>
                <c:pt idx="0">
                  <c:v>47.8</c:v>
                </c:pt>
                <c:pt idx="1">
                  <c:v>47.4</c:v>
                </c:pt>
                <c:pt idx="2">
                  <c:v>33</c:v>
                </c:pt>
                <c:pt idx="3">
                  <c:v>21</c:v>
                </c:pt>
                <c:pt idx="4">
                  <c:v>18.899999999999999</c:v>
                </c:pt>
                <c:pt idx="5">
                  <c:v>17.899999999999999</c:v>
                </c:pt>
                <c:pt idx="6">
                  <c:v>15.6</c:v>
                </c:pt>
                <c:pt idx="7">
                  <c:v>8.1</c:v>
                </c:pt>
                <c:pt idx="8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3-47C4-9527-1C6F1A0DE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6103376"/>
        <c:axId val="556104032"/>
        <c:axId val="0"/>
      </c:bar3DChart>
      <c:catAx>
        <c:axId val="556103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4032"/>
        <c:crosses val="autoZero"/>
        <c:auto val="1"/>
        <c:lblAlgn val="ctr"/>
        <c:lblOffset val="100"/>
        <c:noMultiLvlLbl val="0"/>
      </c:catAx>
      <c:valAx>
        <c:axId val="55610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B22-43F0-AF88-6C2CCC67CC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B22-43F0-AF88-6C2CCC67CC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B22-43F0-AF88-6C2CCC67CC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B22-43F0-AF88-6C2CCC67CC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B22-43F0-AF88-6C2CCC67CC6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B22-43F0-AF88-6C2CCC67CC6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EB22-43F0-AF88-6C2CCC67CC6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EB22-43F0-AF88-6C2CCC67CC6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EB22-43F0-AF88-6C2CCC67CC6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EB22-43F0-AF88-6C2CCC67CC6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EB22-43F0-AF88-6C2CCC67CC6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EB22-43F0-AF88-6C2CCC67CC6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EB22-43F0-AF88-6C2CCC67CC6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EB22-43F0-AF88-6C2CCC67CC6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EB22-43F0-AF88-6C2CCC67CC69}"/>
              </c:ext>
            </c:extLst>
          </c:dPt>
          <c:dLbls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22-43F0-AF88-6C2CCC67CC69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22-43F0-AF88-6C2CCC67CC69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22-43F0-AF88-6C2CCC67CC69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B22-43F0-AF88-6C2CCC67CC69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B22-43F0-AF88-6C2CCC67CC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Sheet1!$B$29:$B$43</c:f>
              <c:strCache>
                <c:ptCount val="15"/>
                <c:pt idx="0">
                  <c:v>JavaScript</c:v>
                </c:pt>
                <c:pt idx="1">
                  <c:v>Python</c:v>
                </c:pt>
                <c:pt idx="2">
                  <c:v>Java</c:v>
                </c:pt>
                <c:pt idx="3">
                  <c:v>Ruby</c:v>
                </c:pt>
                <c:pt idx="4">
                  <c:v>php</c:v>
                </c:pt>
                <c:pt idx="5">
                  <c:v>C++</c:v>
                </c:pt>
                <c:pt idx="6">
                  <c:v>CSS</c:v>
                </c:pt>
                <c:pt idx="7">
                  <c:v>C#</c:v>
                </c:pt>
                <c:pt idx="8">
                  <c:v>GO</c:v>
                </c:pt>
                <c:pt idx="9">
                  <c:v>C</c:v>
                </c:pt>
                <c:pt idx="10">
                  <c:v>TypeScript</c:v>
                </c:pt>
                <c:pt idx="11">
                  <c:v>Shell</c:v>
                </c:pt>
                <c:pt idx="12">
                  <c:v>Swift</c:v>
                </c:pt>
                <c:pt idx="13">
                  <c:v>Scala</c:v>
                </c:pt>
                <c:pt idx="14">
                  <c:v>Objective-C</c:v>
                </c:pt>
              </c:strCache>
            </c:strRef>
          </c:cat>
          <c:val>
            <c:numRef>
              <c:f>Sheet1!$C$29:$C$43</c:f>
              <c:numCache>
                <c:formatCode>General</c:formatCode>
                <c:ptCount val="15"/>
                <c:pt idx="0">
                  <c:v>2300000</c:v>
                </c:pt>
                <c:pt idx="1">
                  <c:v>1000000</c:v>
                </c:pt>
                <c:pt idx="2">
                  <c:v>986000</c:v>
                </c:pt>
                <c:pt idx="3">
                  <c:v>870000</c:v>
                </c:pt>
                <c:pt idx="4">
                  <c:v>559000</c:v>
                </c:pt>
                <c:pt idx="5">
                  <c:v>413000</c:v>
                </c:pt>
                <c:pt idx="6">
                  <c:v>335000</c:v>
                </c:pt>
                <c:pt idx="7">
                  <c:v>326000</c:v>
                </c:pt>
                <c:pt idx="8">
                  <c:v>285000</c:v>
                </c:pt>
                <c:pt idx="9">
                  <c:v>239000</c:v>
                </c:pt>
                <c:pt idx="10">
                  <c:v>207000</c:v>
                </c:pt>
                <c:pt idx="11">
                  <c:v>206000</c:v>
                </c:pt>
                <c:pt idx="12">
                  <c:v>107000</c:v>
                </c:pt>
                <c:pt idx="13">
                  <c:v>99000</c:v>
                </c:pt>
                <c:pt idx="14">
                  <c:v>66000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EB22-43F0-AF88-6C2CCC67CC6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Sheet1!$B$78:$B$80</c:f>
              <c:strCache>
                <c:ptCount val="3"/>
                <c:pt idx="0">
                  <c:v>AWS</c:v>
                </c:pt>
                <c:pt idx="1">
                  <c:v>Azure</c:v>
                </c:pt>
                <c:pt idx="2">
                  <c:v>Google</c:v>
                </c:pt>
              </c:strCache>
            </c:strRef>
          </c:cat>
          <c:val>
            <c:numRef>
              <c:f>Sheet1!$C$78:$C$80</c:f>
              <c:numCache>
                <c:formatCode>General</c:formatCode>
                <c:ptCount val="3"/>
                <c:pt idx="0">
                  <c:v>68</c:v>
                </c:pt>
                <c:pt idx="1">
                  <c:v>58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5-4023-841B-D832F44F0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07082896"/>
        <c:axId val="307081912"/>
        <c:axId val="0"/>
      </c:bar3DChart>
      <c:catAx>
        <c:axId val="30708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1912"/>
        <c:crosses val="autoZero"/>
        <c:auto val="1"/>
        <c:lblAlgn val="ctr"/>
        <c:lblOffset val="100"/>
        <c:noMultiLvlLbl val="0"/>
      </c:catAx>
      <c:valAx>
        <c:axId val="30708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FAC9D97-E8F0-4994-B0BC-304016E705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4B0588-DCDF-472C-BDA3-E3193889B5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88997-11F2-4B1B-BB94-C6CA11D29DE6}" type="datetimeFigureOut">
              <a:rPr lang="es-ES" smtClean="0"/>
              <a:t>05/10/2018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7895BA-210D-4A0D-A8AD-5C9D775FF3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0669AE5-F1F3-4088-AC09-84B20F0944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42CE6-0FA6-407B-8BF8-FE05FF173FE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684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54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52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50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99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59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5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16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4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employees looking for worldwide?</a:t>
            </a:r>
          </a:p>
          <a:p>
            <a:r>
              <a:rPr lang="en-US" dirty="0"/>
              <a:t>According to hacker rank that JavaScript is the leader, followed by Java and Python and C# is in 6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  <a:p>
            <a:r>
              <a:rPr lang="en-US" dirty="0"/>
              <a:t>https://research.hackerrank.com/developer-skills/2018/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8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github</a:t>
            </a:r>
            <a:r>
              <a:rPr lang="en-US" dirty="0"/>
              <a:t> and OSS world have to say about that?</a:t>
            </a:r>
          </a:p>
          <a:p>
            <a:r>
              <a:rPr lang="en-US" dirty="0"/>
              <a:t>We can se the same pattern here with </a:t>
            </a:r>
            <a:r>
              <a:rPr lang="en-US" dirty="0" err="1"/>
              <a:t>javascript</a:t>
            </a:r>
            <a:r>
              <a:rPr lang="en-US" dirty="0"/>
              <a:t> also winning the battle and a tie between Java and Python</a:t>
            </a:r>
          </a:p>
          <a:p>
            <a:r>
              <a:rPr lang="en-US" dirty="0"/>
              <a:t>C# is in the 8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81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Of </a:t>
            </a:r>
            <a:r>
              <a:rPr lang="en-US" dirty="0" err="1"/>
              <a:t>Respondants</a:t>
            </a:r>
            <a:r>
              <a:rPr lang="en-US" dirty="0"/>
              <a:t> Running </a:t>
            </a:r>
            <a:r>
              <a:rPr lang="en-US"/>
              <a:t>Applications </a:t>
            </a:r>
          </a:p>
          <a:p>
            <a:r>
              <a:rPr lang="en-US"/>
              <a:t>1000 </a:t>
            </a:r>
            <a:r>
              <a:rPr lang="en-US" dirty="0" err="1"/>
              <a:t>respondants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94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5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3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3.sv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svg"/><Relationship Id="rId7" Type="http://schemas.openxmlformats.org/officeDocument/2006/relationships/hyperlink" Target="https://commons.wikimedia.org/wiki/File:Insight_Enterprises_Logo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19.sv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13.svg"/><Relationship Id="rId10" Type="http://schemas.openxmlformats.org/officeDocument/2006/relationships/image" Target="../media/image15.sv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18" Type="http://schemas.openxmlformats.org/officeDocument/2006/relationships/image" Target="../media/image32.png"/><Relationship Id="rId3" Type="http://schemas.openxmlformats.org/officeDocument/2006/relationships/image" Target="../media/image5.sv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17" Type="http://schemas.openxmlformats.org/officeDocument/2006/relationships/image" Target="../media/image31.png"/><Relationship Id="rId2" Type="http://schemas.openxmlformats.org/officeDocument/2006/relationships/image" Target="../media/image4.png"/><Relationship Id="rId16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svg"/><Relationship Id="rId15" Type="http://schemas.openxmlformats.org/officeDocument/2006/relationships/image" Target="../media/image2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84953D-BD5A-461C-8A3D-D4862646E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7" y="3429000"/>
            <a:ext cx="5655014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69" t="14541" r="32973" b="37115"/>
          <a:stretch/>
        </p:blipFill>
        <p:spPr>
          <a:xfrm>
            <a:off x="-1647219" y="0"/>
            <a:ext cx="10308014" cy="291250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F6CDD97-C901-4CD2-8EF4-FE049AC44C5D}"/>
              </a:ext>
            </a:extLst>
          </p:cNvPr>
          <p:cNvSpPr/>
          <p:nvPr userDrawn="1"/>
        </p:nvSpPr>
        <p:spPr bwMode="auto">
          <a:xfrm>
            <a:off x="7976681" y="2237363"/>
            <a:ext cx="684114" cy="6751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FD163DC-ABBD-4D93-8EE5-4859F5493C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2602" y="410931"/>
            <a:ext cx="3556530" cy="380032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7A29352-A45E-4EBE-8D75-D4F1CDB446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62" y="3429000"/>
            <a:ext cx="3857625" cy="3429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CEC8E95-CD5E-4936-B7A8-CB473792A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alphaModFix amt="7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910" r="27695"/>
          <a:stretch/>
        </p:blipFill>
        <p:spPr>
          <a:xfrm>
            <a:off x="1" y="3429000"/>
            <a:ext cx="2679361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3563567" y="5683165"/>
            <a:ext cx="5064867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MADRID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15863B03-2E99-43F1-BC8F-E90DD3BE050F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22" name="Graphic 3">
              <a:extLst>
                <a:ext uri="{FF2B5EF4-FFF2-40B4-BE49-F238E27FC236}">
                  <a16:creationId xmlns:a16="http://schemas.microsoft.com/office/drawing/2014/main" id="{A528C5B8-CF8E-4C4E-9D10-44C6F39203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FA5EEC-C47C-4AC5-AAB8-3E14053A5A83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FFFFFF"/>
                  </a:solidFill>
                  <a:latin typeface="Segoe UI Light"/>
                </a:rPr>
                <a:t>Madrid</a:t>
              </a:r>
            </a:p>
          </p:txBody>
        </p:sp>
      </p:grpSp>
      <p:pic>
        <p:nvPicPr>
          <p:cNvPr id="24" name="Graphic 3">
            <a:extLst>
              <a:ext uri="{FF2B5EF4-FFF2-40B4-BE49-F238E27FC236}">
                <a16:creationId xmlns:a16="http://schemas.microsoft.com/office/drawing/2014/main" id="{76BD182D-1FB7-4D92-A144-C3307A02AEC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9130FD0-BBA9-4A83-960E-C5B72BE98050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11" name="Graphic 3">
              <a:extLst>
                <a:ext uri="{FF2B5EF4-FFF2-40B4-BE49-F238E27FC236}">
                  <a16:creationId xmlns:a16="http://schemas.microsoft.com/office/drawing/2014/main" id="{B40BF01D-1BDA-423D-8CE6-D3EF7A3461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48CA4909-60AA-43C6-9E14-C610E8FEAA13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FFFFFF"/>
                  </a:solidFill>
                  <a:latin typeface="Segoe UI Light"/>
                </a:rPr>
                <a:t>Madrid</a:t>
              </a:r>
            </a:p>
          </p:txBody>
        </p:sp>
      </p:grpSp>
      <p:pic>
        <p:nvPicPr>
          <p:cNvPr id="13" name="Graphic 3">
            <a:extLst>
              <a:ext uri="{FF2B5EF4-FFF2-40B4-BE49-F238E27FC236}">
                <a16:creationId xmlns:a16="http://schemas.microsoft.com/office/drawing/2014/main" id="{00CB7445-7A3E-4DD9-844F-344530A77A2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25C59789-6385-4E77-AE6B-1C7719F54C47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B17AC7-3DDB-445B-B12E-13742A848B61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B4C2BFBE-1ECD-4658-85A9-BDBB31E01DB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5848A207-00F8-4421-AE71-CD44A95426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12F3C624-0600-4E77-BC40-8FD9C819BFB8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101D2A44-4262-48AD-8428-1408C2BC3F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4103" y="1743398"/>
            <a:ext cx="3027531" cy="1556340"/>
          </a:xfrm>
          <a:prstGeom prst="rect">
            <a:avLst/>
          </a:prstGeom>
        </p:spPr>
      </p:pic>
      <p:pic>
        <p:nvPicPr>
          <p:cNvPr id="1028" name="Picture 4" descr="Resultado de imagen de encamina">
            <a:extLst>
              <a:ext uri="{FF2B5EF4-FFF2-40B4-BE49-F238E27FC236}">
                <a16:creationId xmlns:a16="http://schemas.microsoft.com/office/drawing/2014/main" id="{3EA7A46E-C272-42FB-9522-4AAF881C1C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16" y="1363074"/>
            <a:ext cx="3027531" cy="231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AA0DEFC-C812-46B3-8E45-6E7729563ADE}"/>
              </a:ext>
            </a:extLst>
          </p:cNvPr>
          <p:cNvSpPr txBox="1"/>
          <p:nvPr userDrawn="1"/>
        </p:nvSpPr>
        <p:spPr>
          <a:xfrm>
            <a:off x="330110" y="507938"/>
            <a:ext cx="4455515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PATROCINADORES</a:t>
            </a:r>
          </a:p>
        </p:txBody>
      </p:sp>
      <p:pic>
        <p:nvPicPr>
          <p:cNvPr id="11" name="Picture 16" descr="Resultado de imagen de Microsoft">
            <a:extLst>
              <a:ext uri="{FF2B5EF4-FFF2-40B4-BE49-F238E27FC236}">
                <a16:creationId xmlns:a16="http://schemas.microsoft.com/office/drawing/2014/main" id="{F018D9C7-B09A-4A9F-B471-592798A88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930" y="1859178"/>
            <a:ext cx="2649560" cy="13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C0F6A5E-3B4C-42F2-B217-AD4C3FB18343}"/>
              </a:ext>
            </a:extLst>
          </p:cNvPr>
          <p:cNvSpPr txBox="1"/>
          <p:nvPr userDrawn="1"/>
        </p:nvSpPr>
        <p:spPr>
          <a:xfrm>
            <a:off x="373001" y="3858000"/>
            <a:ext cx="4339650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COLABORADORES</a:t>
            </a:r>
          </a:p>
        </p:txBody>
      </p:sp>
      <p:pic>
        <p:nvPicPr>
          <p:cNvPr id="10" name="Picture 4" descr="Resultado de imagen de steema">
            <a:extLst>
              <a:ext uri="{FF2B5EF4-FFF2-40B4-BE49-F238E27FC236}">
                <a16:creationId xmlns:a16="http://schemas.microsoft.com/office/drawing/2014/main" id="{87B0DFB3-7493-4D8A-87DD-5904D6858E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80" y="4832832"/>
            <a:ext cx="2381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.net foundation">
            <a:extLst>
              <a:ext uri="{FF2B5EF4-FFF2-40B4-BE49-F238E27FC236}">
                <a16:creationId xmlns:a16="http://schemas.microsoft.com/office/drawing/2014/main" id="{066569C3-CE01-440C-932D-D504678B43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96" y="4675739"/>
            <a:ext cx="1533386" cy="15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1053F18-368B-48C2-A01A-856B6CFAA2C5}"/>
              </a:ext>
            </a:extLst>
          </p:cNvPr>
          <p:cNvGrpSpPr/>
          <p:nvPr userDrawn="1"/>
        </p:nvGrpSpPr>
        <p:grpSpPr>
          <a:xfrm>
            <a:off x="7379040" y="5955169"/>
            <a:ext cx="4812960" cy="968536"/>
            <a:chOff x="8813607" y="6089746"/>
            <a:chExt cx="4812960" cy="968536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40E9C65A-F20D-411C-9E6A-7711A1174564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1" name="Graphic 3">
                <a:extLst>
                  <a:ext uri="{FF2B5EF4-FFF2-40B4-BE49-F238E27FC236}">
                    <a16:creationId xmlns:a16="http://schemas.microsoft.com/office/drawing/2014/main" id="{3CEDC206-9D5E-4836-8E80-23092DAEE2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2" name="Graphic 4">
                <a:extLst>
                  <a:ext uri="{FF2B5EF4-FFF2-40B4-BE49-F238E27FC236}">
                    <a16:creationId xmlns:a16="http://schemas.microsoft.com/office/drawing/2014/main" id="{FB4B70A8-7BD2-4DD3-B4D5-912AF2EE76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8308B42-C958-4B2D-8029-93E5556D28A7}"/>
                </a:ext>
              </a:extLst>
            </p:cNvPr>
            <p:cNvSpPr txBox="1"/>
            <p:nvPr userDrawn="1"/>
          </p:nvSpPr>
          <p:spPr>
            <a:xfrm>
              <a:off x="11271825" y="6319618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F375983-204A-4877-99F6-C6EF32C03116}"/>
              </a:ext>
            </a:extLst>
          </p:cNvPr>
          <p:cNvGrpSpPr/>
          <p:nvPr userDrawn="1"/>
        </p:nvGrpSpPr>
        <p:grpSpPr>
          <a:xfrm>
            <a:off x="7379040" y="5938742"/>
            <a:ext cx="4812960" cy="963061"/>
            <a:chOff x="8813607" y="6089746"/>
            <a:chExt cx="4812960" cy="963061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BCB534B7-F2A8-496A-9790-5E7B327BFAE4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4" name="Graphic 3">
                <a:extLst>
                  <a:ext uri="{FF2B5EF4-FFF2-40B4-BE49-F238E27FC236}">
                    <a16:creationId xmlns:a16="http://schemas.microsoft.com/office/drawing/2014/main" id="{B6779D36-DE66-4720-8230-6ECE1F240D6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5" name="Graphic 4">
                <a:extLst>
                  <a:ext uri="{FF2B5EF4-FFF2-40B4-BE49-F238E27FC236}">
                    <a16:creationId xmlns:a16="http://schemas.microsoft.com/office/drawing/2014/main" id="{3F254EAD-6B9E-46DE-9B38-FC12E52AC1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E94EED6B-0CF4-478B-A705-B2AB6E203EFF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18647E3-F78F-4C08-96FA-6B13684CF725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F18508AB-B72E-434C-97A5-10323DABBE7D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0" name="Graphic 3">
                <a:extLst>
                  <a:ext uri="{FF2B5EF4-FFF2-40B4-BE49-F238E27FC236}">
                    <a16:creationId xmlns:a16="http://schemas.microsoft.com/office/drawing/2014/main" id="{14495210-2786-45DE-BE59-1159B0166F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1" name="Graphic 4">
                <a:extLst>
                  <a:ext uri="{FF2B5EF4-FFF2-40B4-BE49-F238E27FC236}">
                    <a16:creationId xmlns:a16="http://schemas.microsoft.com/office/drawing/2014/main" id="{E12E0A06-EA6E-4C2A-9A23-C84BE6DFF25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1360FC3-4AC0-4D04-8B4D-210C16819915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EBF6668-F653-4296-AD1B-4038D712F120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14" name="Graphic 3">
              <a:extLst>
                <a:ext uri="{FF2B5EF4-FFF2-40B4-BE49-F238E27FC236}">
                  <a16:creationId xmlns:a16="http://schemas.microsoft.com/office/drawing/2014/main" id="{79DE9A4C-015E-4929-89D3-4ADFF15CA3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F4E4E1-2ABF-403F-98A3-C2C8415E28F5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chemeClr val="bg1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16" name="Graphic 3">
            <a:extLst>
              <a:ext uri="{FF2B5EF4-FFF2-40B4-BE49-F238E27FC236}">
                <a16:creationId xmlns:a16="http://schemas.microsoft.com/office/drawing/2014/main" id="{401FFDAD-1969-4039-A483-DB673568B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E8550BEA-970E-4BDE-96F3-0CC23DA3DB8F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6" name="Graphic 3">
              <a:extLst>
                <a:ext uri="{FF2B5EF4-FFF2-40B4-BE49-F238E27FC236}">
                  <a16:creationId xmlns:a16="http://schemas.microsoft.com/office/drawing/2014/main" id="{B27A4170-3799-43F7-B47B-16160DF38D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80472153-07A5-4C78-B6CE-70E32D384E28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chemeClr val="bg1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8" name="Graphic 3">
            <a:extLst>
              <a:ext uri="{FF2B5EF4-FFF2-40B4-BE49-F238E27FC236}">
                <a16:creationId xmlns:a16="http://schemas.microsoft.com/office/drawing/2014/main" id="{0733A0A5-051D-4C5C-A79F-21D68F6B76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1127CF0-5B8A-4B83-A6D3-F235E9E56BD1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13B69B48-5FA5-48D5-BADA-B929A4DF162E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8" name="Graphic 3">
                <a:extLst>
                  <a:ext uri="{FF2B5EF4-FFF2-40B4-BE49-F238E27FC236}">
                    <a16:creationId xmlns:a16="http://schemas.microsoft.com/office/drawing/2014/main" id="{CB047AC7-1B74-42F3-95B5-B1CEA09E17C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9" name="Graphic 4">
                <a:extLst>
                  <a:ext uri="{FF2B5EF4-FFF2-40B4-BE49-F238E27FC236}">
                    <a16:creationId xmlns:a16="http://schemas.microsoft.com/office/drawing/2014/main" id="{56DB6241-E21E-4FFF-BE2D-25FC2ABFBCD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7F8CE12-35FA-4CB1-92D5-9F7A1F4061D0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aves">
            <a:hlinkClick r:id="" action="ppaction://media"/>
            <a:extLst>
              <a:ext uri="{FF2B5EF4-FFF2-40B4-BE49-F238E27FC236}">
                <a16:creationId xmlns:a16="http://schemas.microsoft.com/office/drawing/2014/main" id="{55945337-4CC9-459A-936B-992F4A956E4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8422" y="4284538"/>
            <a:ext cx="8034299" cy="216006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CB0A66C-145E-4557-8DC0-95BF41D5BB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47" y="92954"/>
            <a:ext cx="6255067" cy="635164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A4C4366-D146-4CC1-A8D5-A13CC524DE24}"/>
              </a:ext>
            </a:extLst>
          </p:cNvPr>
          <p:cNvSpPr/>
          <p:nvPr userDrawn="1"/>
        </p:nvSpPr>
        <p:spPr>
          <a:xfrm>
            <a:off x="6721102" y="2521770"/>
            <a:ext cx="5382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http://netconfmad2018.azurewebsites.net/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6A08F4CB-C0DD-4BAD-88A0-B4DF91BE5FC0}"/>
              </a:ext>
            </a:extLst>
          </p:cNvPr>
          <p:cNvSpPr txBox="1"/>
          <p:nvPr userDrawn="1"/>
        </p:nvSpPr>
        <p:spPr>
          <a:xfrm>
            <a:off x="7803135" y="1159112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MADRID</a:t>
            </a:r>
          </a:p>
        </p:txBody>
      </p:sp>
    </p:spTree>
    <p:extLst>
      <p:ext uri="{BB962C8B-B14F-4D97-AF65-F5344CB8AC3E}">
        <p14:creationId xmlns:p14="http://schemas.microsoft.com/office/powerpoint/2010/main" val="33510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623221A-0E87-40C7-B0F8-94F488BA5C74}"/>
              </a:ext>
            </a:extLst>
          </p:cNvPr>
          <p:cNvSpPr txBox="1"/>
          <p:nvPr userDrawn="1"/>
        </p:nvSpPr>
        <p:spPr>
          <a:xfrm>
            <a:off x="8506728" y="5287473"/>
            <a:ext cx="1744708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600" b="1" dirty="0">
                <a:solidFill>
                  <a:srgbClr val="FFFFFF"/>
                </a:solidFill>
                <a:latin typeface="Segoe UI Light"/>
              </a:rPr>
              <a:t>Madrid</a:t>
            </a:r>
          </a:p>
        </p:txBody>
      </p:sp>
      <p:pic>
        <p:nvPicPr>
          <p:cNvPr id="20" name="Graphic 3">
            <a:extLst>
              <a:ext uri="{FF2B5EF4-FFF2-40B4-BE49-F238E27FC236}">
                <a16:creationId xmlns:a16="http://schemas.microsoft.com/office/drawing/2014/main" id="{1FC0E97D-0379-43CE-8973-0B74C99F5E2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0132" y="5524456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F7217-02FA-4171-BDAC-66A5081AF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Un evento de comunidad !!!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C1CE8D-2E1D-4DB0-8892-A51A8F3F46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9" t="23476" r="23487" b="25975"/>
          <a:stretch/>
        </p:blipFill>
        <p:spPr>
          <a:xfrm>
            <a:off x="1615258" y="2657488"/>
            <a:ext cx="3808729" cy="2544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Resultado de imagen de suges">
            <a:extLst>
              <a:ext uri="{FF2B5EF4-FFF2-40B4-BE49-F238E27FC236}">
                <a16:creationId xmlns:a16="http://schemas.microsoft.com/office/drawing/2014/main" id="{53E777B9-998B-4735-8529-C55F922E0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623" y="2657488"/>
            <a:ext cx="5251213" cy="25864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6689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7F6DB9AF-D549-474B-A543-63E2356B79E0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53ADE214-0E0D-4EB0-B116-FB4DC9560D76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1" name="Graphic 3">
                <a:extLst>
                  <a:ext uri="{FF2B5EF4-FFF2-40B4-BE49-F238E27FC236}">
                    <a16:creationId xmlns:a16="http://schemas.microsoft.com/office/drawing/2014/main" id="{CA51026B-2715-4988-828F-C3B27872FE8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2" name="Graphic 4">
                <a:extLst>
                  <a:ext uri="{FF2B5EF4-FFF2-40B4-BE49-F238E27FC236}">
                    <a16:creationId xmlns:a16="http://schemas.microsoft.com/office/drawing/2014/main" id="{20CEAFCA-EF84-4950-B02D-20C5345B545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E81736D-4C02-4C69-AA7F-B4D1B83F3638}"/>
                </a:ext>
              </a:extLst>
            </p:cNvPr>
            <p:cNvSpPr txBox="1"/>
            <p:nvPr userDrawn="1"/>
          </p:nvSpPr>
          <p:spPr>
            <a:xfrm>
              <a:off x="1126087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E2E93-B59D-4A18-BE68-F177DCC56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Speakers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F8D6062-C74C-4DBF-BEB3-24F58D2AB2F8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6A854B0C-185E-44ED-B9BC-B5908A76E549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6" name="Graphic 3">
                <a:extLst>
                  <a:ext uri="{FF2B5EF4-FFF2-40B4-BE49-F238E27FC236}">
                    <a16:creationId xmlns:a16="http://schemas.microsoft.com/office/drawing/2014/main" id="{600D9CD3-5B9C-4564-BB03-5910D164D29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7" name="Graphic 4">
                <a:extLst>
                  <a:ext uri="{FF2B5EF4-FFF2-40B4-BE49-F238E27FC236}">
                    <a16:creationId xmlns:a16="http://schemas.microsoft.com/office/drawing/2014/main" id="{BD8EF5CE-C519-4AF3-956D-B85D48BB25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DD64EA1A-1C57-4293-9589-3319C22764C9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5D996137-D736-4CC4-B467-CF7A983737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167" y="2139226"/>
            <a:ext cx="1297490" cy="12974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4C666D2-A977-43A2-8AC3-EB2A0C8DA3F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19" y="2139226"/>
            <a:ext cx="1297490" cy="12974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DA6B8C8-817F-4E1A-9464-C05E59FF40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4" y="2139226"/>
            <a:ext cx="1297490" cy="129749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368204D-5172-4B4B-AED9-AA217FB390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004" y="2139226"/>
            <a:ext cx="1297490" cy="12974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E56DA5B-52C1-4281-AE00-0EFB73ED48E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23" y="2139226"/>
            <a:ext cx="1297490" cy="129749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EE851C5-8829-4CC7-8342-D444344E3A5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07" y="2139226"/>
            <a:ext cx="1297490" cy="129749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C898715-90AC-416D-8143-05C08ED9EC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3" y="3436141"/>
            <a:ext cx="1291133" cy="129749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7C92DBC-8A2C-47F0-AED5-9902CD1E866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884" y="2139226"/>
            <a:ext cx="1297490" cy="129749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E1C41EB-4AFA-467B-9A5C-9473D8FF16F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63" y="2139226"/>
            <a:ext cx="1297490" cy="129749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A27128C-220E-4BE0-B1C3-DDB073CFECF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67" y="3436140"/>
            <a:ext cx="1304402" cy="129767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9EAD68A-68A3-47B7-B289-CF46B2D6C3C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19" y="3436141"/>
            <a:ext cx="1215704" cy="1297490"/>
          </a:xfrm>
          <a:prstGeom prst="rect">
            <a:avLst/>
          </a:prstGeom>
        </p:spPr>
      </p:pic>
      <p:pic>
        <p:nvPicPr>
          <p:cNvPr id="2050" name="Picture 2" descr="Resultado de imagen de mvp microsoft">
            <a:extLst>
              <a:ext uri="{FF2B5EF4-FFF2-40B4-BE49-F238E27FC236}">
                <a16:creationId xmlns:a16="http://schemas.microsoft.com/office/drawing/2014/main" id="{A82231F6-E2DA-496B-B0B6-1F5D5546D9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600" y="3672063"/>
            <a:ext cx="2499057" cy="10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D4F88066-3F75-40CE-AF9E-0AC98009F381}"/>
              </a:ext>
            </a:extLst>
          </p:cNvPr>
          <p:cNvSpPr txBox="1"/>
          <p:nvPr userDrawn="1"/>
        </p:nvSpPr>
        <p:spPr>
          <a:xfrm>
            <a:off x="815841" y="5058992"/>
            <a:ext cx="6411050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7 MVP’S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Expertos en .Net / Azure / Office 365 / AI </a:t>
            </a:r>
          </a:p>
        </p:txBody>
      </p:sp>
      <p:pic>
        <p:nvPicPr>
          <p:cNvPr id="2064" name="Picture 16" descr="Resultado de imagen de Microsoft">
            <a:extLst>
              <a:ext uri="{FF2B5EF4-FFF2-40B4-BE49-F238E27FC236}">
                <a16:creationId xmlns:a16="http://schemas.microsoft.com/office/drawing/2014/main" id="{DE89B792-65F2-417B-B4ED-703E567EB0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097" y="3693571"/>
            <a:ext cx="2264098" cy="11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730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1A667A3-7857-4640-A3F0-908B2AEE1C90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35732A23-F00B-495C-9CC7-2A94C1C2DF8F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2" name="Graphic 3">
                <a:extLst>
                  <a:ext uri="{FF2B5EF4-FFF2-40B4-BE49-F238E27FC236}">
                    <a16:creationId xmlns:a16="http://schemas.microsoft.com/office/drawing/2014/main" id="{331C5F59-D2E8-4EDC-B101-685B6A20F8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3" name="Graphic 4">
                <a:extLst>
                  <a:ext uri="{FF2B5EF4-FFF2-40B4-BE49-F238E27FC236}">
                    <a16:creationId xmlns:a16="http://schemas.microsoft.com/office/drawing/2014/main" id="{4C7D321D-A24E-4FE3-B1F7-F109F9CE4C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251A35C-289A-48BC-AD54-27EB1EDADADE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3A1497E-0C43-42FF-B45E-C10EA99C6DA5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B32918C8-53DE-494F-834F-A8019AC52531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9" name="Graphic 3">
                <a:extLst>
                  <a:ext uri="{FF2B5EF4-FFF2-40B4-BE49-F238E27FC236}">
                    <a16:creationId xmlns:a16="http://schemas.microsoft.com/office/drawing/2014/main" id="{524F9C2C-1106-4CA8-B554-AEB382AE48F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0" name="Graphic 4">
                <a:extLst>
                  <a:ext uri="{FF2B5EF4-FFF2-40B4-BE49-F238E27FC236}">
                    <a16:creationId xmlns:a16="http://schemas.microsoft.com/office/drawing/2014/main" id="{43108506-E998-4CC0-9E13-E7F0289C90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7C69346-0DDA-4C87-84FE-1040DAE136F6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ED92C12-C55D-42A8-928B-A5EC8A8235F9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14" name="Graphic 3">
              <a:extLst>
                <a:ext uri="{FF2B5EF4-FFF2-40B4-BE49-F238E27FC236}">
                  <a16:creationId xmlns:a16="http://schemas.microsoft.com/office/drawing/2014/main" id="{C64866C2-0E89-455F-AC63-5F0BDA2A1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17E862D-3A79-4709-9395-A6088DB03F29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FFFFFF"/>
                  </a:solidFill>
                  <a:latin typeface="Segoe UI Light"/>
                </a:rPr>
                <a:t>Madrid</a:t>
              </a:r>
            </a:p>
          </p:txBody>
        </p:sp>
      </p:grpSp>
      <p:pic>
        <p:nvPicPr>
          <p:cNvPr id="16" name="Graphic 3">
            <a:extLst>
              <a:ext uri="{FF2B5EF4-FFF2-40B4-BE49-F238E27FC236}">
                <a16:creationId xmlns:a16="http://schemas.microsoft.com/office/drawing/2014/main" id="{0A341573-2AFC-4D36-81CC-17F412297F7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55" r:id="rId2"/>
    <p:sldLayoutId id="2147483717" r:id="rId3"/>
    <p:sldLayoutId id="2147483757" r:id="rId4"/>
    <p:sldLayoutId id="2147483718" r:id="rId5"/>
    <p:sldLayoutId id="2147483756" r:id="rId6"/>
    <p:sldLayoutId id="2147483719" r:id="rId7"/>
    <p:sldLayoutId id="2147483720" r:id="rId8"/>
    <p:sldLayoutId id="2147483722" r:id="rId9"/>
    <p:sldLayoutId id="2147483723" r:id="rId10"/>
    <p:sldLayoutId id="2147483725" r:id="rId11"/>
    <p:sldLayoutId id="2147483711" r:id="rId12"/>
    <p:sldLayoutId id="2147483714" r:id="rId13"/>
    <p:sldLayoutId id="2147483752" r:id="rId14"/>
    <p:sldLayoutId id="2147483753" r:id="rId15"/>
    <p:sldLayoutId id="2147483728" r:id="rId16"/>
    <p:sldLayoutId id="2147483726" r:id="rId17"/>
    <p:sldLayoutId id="2147483754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4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3-eu-west-1.amazonaws.com/coreos-charts/stable/" TargetMode="External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7.png"/><Relationship Id="rId5" Type="http://schemas.openxmlformats.org/officeDocument/2006/relationships/image" Target="../media/image156.jpeg"/><Relationship Id="rId4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42" Type="http://schemas.openxmlformats.org/officeDocument/2006/relationships/image" Target="../media/image82.png"/><Relationship Id="rId47" Type="http://schemas.openxmlformats.org/officeDocument/2006/relationships/image" Target="../media/image87.png"/><Relationship Id="rId50" Type="http://schemas.openxmlformats.org/officeDocument/2006/relationships/image" Target="../media/image90.png"/><Relationship Id="rId55" Type="http://schemas.openxmlformats.org/officeDocument/2006/relationships/image" Target="../media/image95.png"/><Relationship Id="rId63" Type="http://schemas.openxmlformats.org/officeDocument/2006/relationships/image" Target="../media/image103.png"/><Relationship Id="rId68" Type="http://schemas.openxmlformats.org/officeDocument/2006/relationships/image" Target="../media/image108.png"/><Relationship Id="rId76" Type="http://schemas.openxmlformats.org/officeDocument/2006/relationships/image" Target="../media/image116.png"/><Relationship Id="rId84" Type="http://schemas.openxmlformats.org/officeDocument/2006/relationships/image" Target="../media/image124.png"/><Relationship Id="rId89" Type="http://schemas.openxmlformats.org/officeDocument/2006/relationships/image" Target="../media/image129.png"/><Relationship Id="rId97" Type="http://schemas.openxmlformats.org/officeDocument/2006/relationships/image" Target="../media/image137.png"/><Relationship Id="rId7" Type="http://schemas.openxmlformats.org/officeDocument/2006/relationships/image" Target="../media/image47.png"/><Relationship Id="rId71" Type="http://schemas.openxmlformats.org/officeDocument/2006/relationships/image" Target="../media/image111.png"/><Relationship Id="rId92" Type="http://schemas.openxmlformats.org/officeDocument/2006/relationships/image" Target="../media/image132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9" Type="http://schemas.openxmlformats.org/officeDocument/2006/relationships/image" Target="../media/image69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image" Target="../media/image98.png"/><Relationship Id="rId66" Type="http://schemas.openxmlformats.org/officeDocument/2006/relationships/image" Target="../media/image106.png"/><Relationship Id="rId74" Type="http://schemas.openxmlformats.org/officeDocument/2006/relationships/image" Target="../media/image114.png"/><Relationship Id="rId79" Type="http://schemas.openxmlformats.org/officeDocument/2006/relationships/image" Target="../media/image119.png"/><Relationship Id="rId87" Type="http://schemas.openxmlformats.org/officeDocument/2006/relationships/image" Target="../media/image127.png"/><Relationship Id="rId5" Type="http://schemas.openxmlformats.org/officeDocument/2006/relationships/image" Target="../media/image45.png"/><Relationship Id="rId61" Type="http://schemas.openxmlformats.org/officeDocument/2006/relationships/image" Target="../media/image101.png"/><Relationship Id="rId82" Type="http://schemas.openxmlformats.org/officeDocument/2006/relationships/image" Target="../media/image122.png"/><Relationship Id="rId90" Type="http://schemas.openxmlformats.org/officeDocument/2006/relationships/image" Target="../media/image130.png"/><Relationship Id="rId95" Type="http://schemas.openxmlformats.org/officeDocument/2006/relationships/image" Target="../media/image135.png"/><Relationship Id="rId19" Type="http://schemas.openxmlformats.org/officeDocument/2006/relationships/image" Target="../media/image59.png"/><Relationship Id="rId14" Type="http://schemas.openxmlformats.org/officeDocument/2006/relationships/image" Target="../media/image54.sv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56" Type="http://schemas.openxmlformats.org/officeDocument/2006/relationships/image" Target="../media/image96.png"/><Relationship Id="rId64" Type="http://schemas.openxmlformats.org/officeDocument/2006/relationships/image" Target="../media/image104.png"/><Relationship Id="rId69" Type="http://schemas.openxmlformats.org/officeDocument/2006/relationships/image" Target="../media/image109.png"/><Relationship Id="rId77" Type="http://schemas.openxmlformats.org/officeDocument/2006/relationships/image" Target="../media/image117.png"/><Relationship Id="rId100" Type="http://schemas.openxmlformats.org/officeDocument/2006/relationships/image" Target="../media/image140.png"/><Relationship Id="rId8" Type="http://schemas.openxmlformats.org/officeDocument/2006/relationships/image" Target="../media/image48.png"/><Relationship Id="rId51" Type="http://schemas.openxmlformats.org/officeDocument/2006/relationships/image" Target="../media/image91.png"/><Relationship Id="rId72" Type="http://schemas.openxmlformats.org/officeDocument/2006/relationships/image" Target="../media/image112.png"/><Relationship Id="rId80" Type="http://schemas.openxmlformats.org/officeDocument/2006/relationships/image" Target="../media/image120.png"/><Relationship Id="rId85" Type="http://schemas.openxmlformats.org/officeDocument/2006/relationships/image" Target="../media/image125.png"/><Relationship Id="rId93" Type="http://schemas.openxmlformats.org/officeDocument/2006/relationships/image" Target="../media/image133.png"/><Relationship Id="rId98" Type="http://schemas.openxmlformats.org/officeDocument/2006/relationships/image" Target="../media/image138.png"/><Relationship Id="rId3" Type="http://schemas.openxmlformats.org/officeDocument/2006/relationships/image" Target="../media/image4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46" Type="http://schemas.openxmlformats.org/officeDocument/2006/relationships/image" Target="../media/image86.png"/><Relationship Id="rId59" Type="http://schemas.openxmlformats.org/officeDocument/2006/relationships/image" Target="../media/image99.png"/><Relationship Id="rId67" Type="http://schemas.openxmlformats.org/officeDocument/2006/relationships/image" Target="../media/image107.png"/><Relationship Id="rId20" Type="http://schemas.openxmlformats.org/officeDocument/2006/relationships/image" Target="../media/image60.png"/><Relationship Id="rId41" Type="http://schemas.openxmlformats.org/officeDocument/2006/relationships/image" Target="../media/image81.png"/><Relationship Id="rId54" Type="http://schemas.openxmlformats.org/officeDocument/2006/relationships/image" Target="../media/image94.png"/><Relationship Id="rId62" Type="http://schemas.openxmlformats.org/officeDocument/2006/relationships/image" Target="../media/image102.png"/><Relationship Id="rId70" Type="http://schemas.openxmlformats.org/officeDocument/2006/relationships/image" Target="../media/image110.png"/><Relationship Id="rId75" Type="http://schemas.openxmlformats.org/officeDocument/2006/relationships/image" Target="../media/image115.png"/><Relationship Id="rId83" Type="http://schemas.openxmlformats.org/officeDocument/2006/relationships/image" Target="../media/image123.png"/><Relationship Id="rId88" Type="http://schemas.openxmlformats.org/officeDocument/2006/relationships/image" Target="../media/image128.png"/><Relationship Id="rId91" Type="http://schemas.openxmlformats.org/officeDocument/2006/relationships/image" Target="../media/image131.png"/><Relationship Id="rId96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49" Type="http://schemas.openxmlformats.org/officeDocument/2006/relationships/image" Target="../media/image89.png"/><Relationship Id="rId57" Type="http://schemas.openxmlformats.org/officeDocument/2006/relationships/image" Target="../media/image97.png"/><Relationship Id="rId10" Type="http://schemas.openxmlformats.org/officeDocument/2006/relationships/image" Target="../media/image50.png"/><Relationship Id="rId31" Type="http://schemas.openxmlformats.org/officeDocument/2006/relationships/image" Target="../media/image71.png"/><Relationship Id="rId44" Type="http://schemas.openxmlformats.org/officeDocument/2006/relationships/image" Target="../media/image84.png"/><Relationship Id="rId52" Type="http://schemas.openxmlformats.org/officeDocument/2006/relationships/image" Target="../media/image92.png"/><Relationship Id="rId60" Type="http://schemas.openxmlformats.org/officeDocument/2006/relationships/image" Target="../media/image100.png"/><Relationship Id="rId65" Type="http://schemas.openxmlformats.org/officeDocument/2006/relationships/image" Target="../media/image105.png"/><Relationship Id="rId73" Type="http://schemas.openxmlformats.org/officeDocument/2006/relationships/image" Target="../media/image113.png"/><Relationship Id="rId78" Type="http://schemas.openxmlformats.org/officeDocument/2006/relationships/image" Target="../media/image118.png"/><Relationship Id="rId81" Type="http://schemas.openxmlformats.org/officeDocument/2006/relationships/image" Target="../media/image121.png"/><Relationship Id="rId86" Type="http://schemas.openxmlformats.org/officeDocument/2006/relationships/image" Target="../media/image126.png"/><Relationship Id="rId94" Type="http://schemas.openxmlformats.org/officeDocument/2006/relationships/image" Target="../media/image134.png"/><Relationship Id="rId99" Type="http://schemas.openxmlformats.org/officeDocument/2006/relationships/image" Target="../media/image139.png"/><Relationship Id="rId101" Type="http://schemas.openxmlformats.org/officeDocument/2006/relationships/image" Target="../media/image14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9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1353-1F06-45D4-A9DD-8207548A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 Adoption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94B97D9-92BD-4934-948E-8FFD109A8F3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85160" y="1690688"/>
          <a:ext cx="5821680" cy="3729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12E565-433C-4C64-A722-A931E5B1CCF2}"/>
              </a:ext>
            </a:extLst>
          </p:cNvPr>
          <p:cNvSpPr txBox="1"/>
          <p:nvPr/>
        </p:nvSpPr>
        <p:spPr>
          <a:xfrm>
            <a:off x="-1" y="6199157"/>
            <a:ext cx="469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ym typeface="Wingdings" panose="05000000000000000000" pitchFamily="2" charset="2"/>
              </a:rPr>
              <a:t>RightScale</a:t>
            </a:r>
            <a:r>
              <a:rPr lang="en-US" dirty="0">
                <a:sym typeface="Wingdings" panose="05000000000000000000" pitchFamily="2" charset="2"/>
              </a:rPr>
              <a:t> 2018 Scale of the Cloud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032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2BE3F2-2381-417B-80FB-5831667B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my network have to say?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1EF7-5027-42C1-B277-B2276C1A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2" y="1170179"/>
            <a:ext cx="4181495" cy="25573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4A6218-72C0-4996-83AA-6C708F3D5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722" y="2488171"/>
            <a:ext cx="4585894" cy="2652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6878A-935E-484D-97E5-4EF6A56A2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010" y="3512663"/>
            <a:ext cx="4416387" cy="25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17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0901A-F3D4-41B7-96CC-029118924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26F9E-8722-4603-9E67-DC80950A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stackoverdrive.net/wp-content/uploads/2017/01/CloudNativeLandscape_latest.png">
            <a:extLst>
              <a:ext uri="{FF2B5EF4-FFF2-40B4-BE49-F238E27FC236}">
                <a16:creationId xmlns:a16="http://schemas.microsoft.com/office/drawing/2014/main" id="{D66FCC21-833F-42AA-80B9-DC916F41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2722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nt panic learn">
            <a:extLst>
              <a:ext uri="{FF2B5EF4-FFF2-40B4-BE49-F238E27FC236}">
                <a16:creationId xmlns:a16="http://schemas.microsoft.com/office/drawing/2014/main" id="{14CBB613-5E7B-44EB-9F07-508A16E8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0160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570D-BB1C-4D52-87C5-00C30782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Cloud: The evolution of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45AE5-BBD7-479B-B009-3A63FEF5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210924"/>
            <a:ext cx="10841990" cy="4436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B2611-FA39-41D6-9C5B-03458AE14AA7}"/>
              </a:ext>
            </a:extLst>
          </p:cNvPr>
          <p:cNvSpPr txBox="1"/>
          <p:nvPr/>
        </p:nvSpPr>
        <p:spPr>
          <a:xfrm>
            <a:off x="9125439" y="5562600"/>
            <a:ext cx="2477281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Cloud Strategy. Barry Brigs</a:t>
            </a:r>
          </a:p>
        </p:txBody>
      </p:sp>
    </p:spTree>
    <p:extLst>
      <p:ext uri="{BB962C8B-B14F-4D97-AF65-F5344CB8AC3E}">
        <p14:creationId xmlns:p14="http://schemas.microsoft.com/office/powerpoint/2010/main" val="40018325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7968" y="1189176"/>
            <a:ext cx="10976064" cy="33825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</a:t>
            </a:r>
            <a:r>
              <a:rPr lang="en-US" b="1" dirty="0"/>
              <a:t>responsible</a:t>
            </a:r>
            <a:r>
              <a:rPr lang="en-US" dirty="0"/>
              <a:t> for:</a:t>
            </a:r>
          </a:p>
          <a:p>
            <a:r>
              <a:rPr lang="en-US" dirty="0"/>
              <a:t>Turning new requirements into code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Ongoing monitoring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Our “new” role as Developers</a:t>
            </a:r>
          </a:p>
        </p:txBody>
      </p:sp>
      <p:pic>
        <p:nvPicPr>
          <p:cNvPr id="2050" name="Picture 2" descr="Image result for devops jokes">
            <a:extLst>
              <a:ext uri="{FF2B5EF4-FFF2-40B4-BE49-F238E27FC236}">
                <a16:creationId xmlns:a16="http://schemas.microsoft.com/office/drawing/2014/main" id="{030ECB99-1457-4FB7-A54B-AF8A4365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64" y="2880440"/>
            <a:ext cx="3111891" cy="311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what’s all this about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IWebHostBuilder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CreateWebHostBuilder</a:t>
            </a:r>
            <a:r>
              <a:rPr lang="en-US" sz="1600" dirty="0">
                <a:latin typeface="Consolas" panose="020B0609020204030204" pitchFamily="49" charset="0"/>
              </a:rPr>
              <a:t>(string[]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UseStartup</a:t>
            </a:r>
            <a:r>
              <a:rPr lang="en-U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UseKestrel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.Configure(app =&gt;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3"/>
            <a:r>
              <a:rPr lang="en-US" sz="1600" dirty="0" err="1">
                <a:latin typeface="Consolas" panose="020B0609020204030204" pitchFamily="49" charset="0"/>
              </a:rPr>
              <a:t>app.Run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httpContext</a:t>
            </a:r>
            <a:r>
              <a:rPr lang="en-US" sz="1600" dirty="0">
                <a:latin typeface="Consolas" panose="020B0609020204030204" pitchFamily="49" charset="0"/>
              </a:rPr>
              <a:t> =&gt;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request = </a:t>
            </a:r>
            <a:r>
              <a:rPr lang="en-US" sz="1600" dirty="0" err="1">
                <a:latin typeface="Consolas" panose="020B0609020204030204" pitchFamily="49" charset="0"/>
              </a:rPr>
              <a:t>httpContext.Request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response = </a:t>
            </a:r>
            <a:r>
              <a:rPr lang="en-US" sz="1600" dirty="0" err="1">
                <a:latin typeface="Consolas" panose="020B0609020204030204" pitchFamily="49" charset="0"/>
              </a:rPr>
              <a:t>httpContext.Response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Headers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foreach (var header in </a:t>
            </a:r>
            <a:r>
              <a:rPr lang="en-US" sz="1600" dirty="0" err="1">
                <a:latin typeface="Consolas" panose="020B0609020204030204" pitchFamily="49" charset="0"/>
              </a:rPr>
              <a:t>request.Headers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response.Headers.Add</a:t>
            </a:r>
            <a:r>
              <a:rPr lang="en-US" sz="1600" dirty="0">
                <a:latin typeface="Consolas" panose="020B0609020204030204" pitchFamily="49" charset="0"/>
              </a:rPr>
              <a:t>(header);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body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return </a:t>
            </a:r>
            <a:r>
              <a:rPr lang="en-US" sz="1600" dirty="0" err="1">
                <a:latin typeface="Consolas" panose="020B0609020204030204" pitchFamily="49" charset="0"/>
              </a:rPr>
              <a:t>request.Body.CopyToAsync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response.Body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});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});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8" descr="Image result for .net core logo transparent">
            <a:extLst>
              <a:ext uri="{FF2B5EF4-FFF2-40B4-BE49-F238E27FC236}">
                <a16:creationId xmlns:a16="http://schemas.microsoft.com/office/drawing/2014/main" id="{B5545F5F-A7ED-48F9-817E-747A9FBF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53" y="980835"/>
            <a:ext cx="4774220" cy="34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visual studio code logo">
            <a:extLst>
              <a:ext uri="{FF2B5EF4-FFF2-40B4-BE49-F238E27FC236}">
                <a16:creationId xmlns:a16="http://schemas.microsoft.com/office/drawing/2014/main" id="{7F805BD5-6192-4F14-9694-B41ACD27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878" y="3429000"/>
            <a:ext cx="1370414" cy="136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Test… Right?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5460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[Fact]</a:t>
            </a:r>
          </a:p>
          <a:p>
            <a:r>
              <a:rPr lang="en-US" dirty="0"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latin typeface="Consolas" panose="020B0609020204030204" pitchFamily="49" charset="0"/>
              </a:rPr>
              <a:t>Get_With_Custom_Header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string 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 = "Custom-Header";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Client.DefaultRequestHeaders.Add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, "echo");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var response = await </a:t>
            </a:r>
            <a:r>
              <a:rPr lang="en-US" dirty="0" err="1">
                <a:latin typeface="Consolas" panose="020B0609020204030204" pitchFamily="49" charset="0"/>
              </a:rPr>
              <a:t>Client.GetAsync</a:t>
            </a:r>
            <a:r>
              <a:rPr lang="en-US" dirty="0">
                <a:latin typeface="Consolas" panose="020B0609020204030204" pitchFamily="49" charset="0"/>
              </a:rPr>
              <a:t>("/");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var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 = await </a:t>
            </a:r>
            <a:r>
              <a:rPr lang="en-US" dirty="0" err="1">
                <a:latin typeface="Consolas" panose="020B0609020204030204" pitchFamily="49" charset="0"/>
              </a:rPr>
              <a:t>response.Content.ReadAsStringAsync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string.Empty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("echo", </a:t>
            </a:r>
            <a:r>
              <a:rPr lang="en-US" dirty="0" err="1">
                <a:latin typeface="Consolas" panose="020B0609020204030204" pitchFamily="49" charset="0"/>
              </a:rPr>
              <a:t>response.Headers.GetValues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).First());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098" name="Picture 2" descr="Image result for xunit logo">
            <a:extLst>
              <a:ext uri="{FF2B5EF4-FFF2-40B4-BE49-F238E27FC236}">
                <a16:creationId xmlns:a16="http://schemas.microsoft.com/office/drawing/2014/main" id="{4463E778-A9EE-4F08-A9AE-F57724E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19" y="2391559"/>
            <a:ext cx="1210161" cy="1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13518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16078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pool: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vmImage</a:t>
            </a:r>
            <a:r>
              <a:rPr lang="en-US" sz="1400" dirty="0">
                <a:latin typeface="Consolas" panose="020B0609020204030204" pitchFamily="49" charset="0"/>
              </a:rPr>
              <a:t>: 'Ubuntu-16.04’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variables: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: 'Release’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dockerId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dotnetconf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imageName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r>
              <a:rPr lang="en-US" sz="1400" dirty="0">
                <a:latin typeface="Consolas" panose="020B0609020204030204" pitchFamily="49" charset="0"/>
              </a:rPr>
              <a:t>:$(</a:t>
            </a:r>
            <a:r>
              <a:rPr lang="en-US" sz="1400" dirty="0" err="1">
                <a:latin typeface="Consolas" panose="020B0609020204030204" pitchFamily="49" charset="0"/>
              </a:rPr>
              <a:t>Build.BuildId</a:t>
            </a:r>
            <a:r>
              <a:rPr lang="en-US" sz="1400" dirty="0">
                <a:latin typeface="Consolas" panose="020B0609020204030204" pitchFamily="49" charset="0"/>
              </a:rPr>
              <a:t>)'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steps: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dotnet build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./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/echoserver.sln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DotNetCoreCLI@2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inputs: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command: test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projects: '**/*tests/*.</a:t>
            </a:r>
            <a:r>
              <a:rPr lang="en-US" sz="1400" dirty="0" err="1">
                <a:latin typeface="Consolas" panose="020B0609020204030204" pitchFamily="49" charset="0"/>
              </a:rPr>
              <a:t>csproj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arguments: '--configuration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--collect "Code coverage“’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cd 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dotnet publish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--output "$(</a:t>
            </a:r>
            <a:r>
              <a:rPr lang="en-US" sz="1400" dirty="0" err="1">
                <a:latin typeface="Consolas" panose="020B0609020204030204" pitchFamily="49" charset="0"/>
              </a:rPr>
              <a:t>Build.ArtifactStagingDirectory</a:t>
            </a:r>
            <a:r>
              <a:rPr lang="en-US" sz="1400" dirty="0">
                <a:latin typeface="Consolas" panose="020B0609020204030204" pitchFamily="49" charset="0"/>
              </a:rPr>
              <a:t>)\netcoreapp2.1"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PublishBuildArtifacts@1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C3573-C0F1-47EA-9180-99C1A625C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08" y="1591682"/>
            <a:ext cx="1275352" cy="1275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even Build and Test!</a:t>
            </a:r>
          </a:p>
        </p:txBody>
      </p:sp>
      <p:pic>
        <p:nvPicPr>
          <p:cNvPr id="7174" name="Picture 6" descr="Image result for ubuntu">
            <a:extLst>
              <a:ext uri="{FF2B5EF4-FFF2-40B4-BE49-F238E27FC236}">
                <a16:creationId xmlns:a16="http://schemas.microsoft.com/office/drawing/2014/main" id="{5EBEF64A-0609-417A-9EA6-28E2D16B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93" y="2893679"/>
            <a:ext cx="1410782" cy="145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8635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51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us build Containers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 AS builder</a:t>
            </a:r>
          </a:p>
          <a:p>
            <a:r>
              <a:rPr lang="en-US" dirty="0">
                <a:latin typeface="Consolas" panose="020B0609020204030204" pitchFamily="49" charset="0"/>
              </a:rPr>
              <a:t>COPY .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WORKDIR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RUN dotnet restore</a:t>
            </a:r>
          </a:p>
          <a:p>
            <a:r>
              <a:rPr lang="en-US" dirty="0">
                <a:latin typeface="Consolas" panose="020B0609020204030204" pitchFamily="49" charset="0"/>
              </a:rPr>
              <a:t>RUN dotnet publish -c release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</a:t>
            </a:r>
          </a:p>
          <a:p>
            <a:r>
              <a:rPr lang="en-US" dirty="0">
                <a:latin typeface="Consolas" panose="020B0609020204030204" pitchFamily="49" charset="0"/>
              </a:rPr>
              <a:t>COPY --from=builder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/bin/release/netcoreapp2.1/publish app</a:t>
            </a:r>
          </a:p>
          <a:p>
            <a:r>
              <a:rPr lang="en-US" dirty="0">
                <a:latin typeface="Consolas" panose="020B0609020204030204" pitchFamily="49" charset="0"/>
              </a:rPr>
              <a:t>WORKDIR app</a:t>
            </a:r>
          </a:p>
          <a:p>
            <a:r>
              <a:rPr lang="en-US" dirty="0">
                <a:latin typeface="Consolas" panose="020B0609020204030204" pitchFamily="49" charset="0"/>
              </a:rPr>
              <a:t>ENV ASPNETCORE_URLS http://*:80</a:t>
            </a:r>
          </a:p>
          <a:p>
            <a:r>
              <a:rPr lang="en-US" dirty="0">
                <a:latin typeface="Consolas" panose="020B0609020204030204" pitchFamily="49" charset="0"/>
              </a:rPr>
              <a:t>EXPOSE 80</a:t>
            </a:r>
          </a:p>
          <a:p>
            <a:r>
              <a:rPr lang="en-US" dirty="0">
                <a:latin typeface="Consolas" panose="020B0609020204030204" pitchFamily="49" charset="0"/>
              </a:rPr>
              <a:t>ENTRYPOINT ["dotnet", "echoserver.dll"]</a:t>
            </a:r>
          </a:p>
        </p:txBody>
      </p:sp>
      <p:pic>
        <p:nvPicPr>
          <p:cNvPr id="5" name="Picture 4" descr="Image result for docker logo">
            <a:extLst>
              <a:ext uri="{FF2B5EF4-FFF2-40B4-BE49-F238E27FC236}">
                <a16:creationId xmlns:a16="http://schemas.microsoft.com/office/drawing/2014/main" id="{866AB1E3-5718-4351-A27E-97B673F7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2558713"/>
            <a:ext cx="1915160" cy="17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7315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us include Containers in CI/CD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 task: Docker@1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: Login</a:t>
            </a:r>
          </a:p>
          <a:p>
            <a:r>
              <a:rPr lang="en-US" dirty="0">
                <a:latin typeface="Consolas" panose="020B0609020204030204" pitchFamily="49" charset="0"/>
              </a:rPr>
              <a:t>  inputs: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azureSubscriptionEndpoint</a:t>
            </a:r>
            <a:r>
              <a:rPr lang="en-US" dirty="0">
                <a:latin typeface="Consolas" panose="020B0609020204030204" pitchFamily="49" charset="0"/>
              </a:rPr>
              <a:t>: '</a:t>
            </a:r>
            <a:r>
              <a:rPr lang="en-US" dirty="0" err="1">
                <a:latin typeface="Consolas" panose="020B0609020204030204" pitchFamily="49" charset="0"/>
              </a:rPr>
              <a:t>HexaAzureSubscription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azureContainerRegistry</a:t>
            </a:r>
            <a:r>
              <a:rPr lang="en-US" dirty="0">
                <a:latin typeface="Consolas" panose="020B0609020204030204" pitchFamily="49" charset="0"/>
              </a:rPr>
              <a:t>: 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</a:t>
            </a:r>
          </a:p>
          <a:p>
            <a:r>
              <a:rPr lang="en-US" dirty="0">
                <a:latin typeface="Consolas" panose="020B0609020204030204" pitchFamily="49" charset="0"/>
              </a:rPr>
              <a:t>    command: login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- script: |</a:t>
            </a:r>
          </a:p>
          <a:p>
            <a:r>
              <a:rPr lang="en-US" dirty="0">
                <a:latin typeface="Consolas" panose="020B0609020204030204" pitchFamily="49" charset="0"/>
              </a:rPr>
              <a:t>    cd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echoserver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docker build -t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 .</a:t>
            </a:r>
          </a:p>
          <a:p>
            <a:r>
              <a:rPr lang="en-US" dirty="0">
                <a:latin typeface="Consolas" panose="020B0609020204030204" pitchFamily="49" charset="0"/>
              </a:rPr>
              <a:t>    docker push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F6C75-0059-4BA9-9B9B-7577ED8FD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881827"/>
            <a:ext cx="1387345" cy="13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7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does Infrastructure as code?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- name: Deploy an Azure Container Instance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hosts: localhost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gather_facts</a:t>
            </a:r>
            <a:r>
              <a:rPr lang="en-US" sz="1200" dirty="0">
                <a:latin typeface="Consolas" panose="020B0609020204030204" pitchFamily="49" charset="0"/>
              </a:rPr>
              <a:t>: no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tasks: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Resource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azure_rm_resourcegroup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location: "</a:t>
            </a:r>
            <a:r>
              <a:rPr lang="en-US" sz="1200" dirty="0" err="1">
                <a:latin typeface="Consolas" panose="020B0609020204030204" pitchFamily="49" charset="0"/>
              </a:rPr>
              <a:t>northeurope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"netConf2018"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state: present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the ACI Container Croup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azure_rm_containerinstance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resource_group</a:t>
            </a:r>
            <a:r>
              <a:rPr lang="en-US" sz="1200" dirty="0">
                <a:latin typeface="Consolas" panose="020B0609020204030204" pitchFamily="49" charset="0"/>
              </a:rPr>
              <a:t>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os_type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</a:rPr>
              <a:t>linux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ip_address</a:t>
            </a:r>
            <a:r>
              <a:rPr lang="en-US" sz="1200" dirty="0">
                <a:latin typeface="Consolas" panose="020B0609020204030204" pitchFamily="49" charset="0"/>
              </a:rPr>
              <a:t>: public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containers: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name: </a:t>
            </a:r>
            <a:r>
              <a:rPr lang="en-US" sz="1200" dirty="0" err="1">
                <a:latin typeface="Consolas" panose="020B0609020204030204" pitchFamily="49" charset="0"/>
              </a:rPr>
              <a:t>echoserver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image: docker.io/cmendibl3/echoserver:1.0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memory: 1.5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register: </a:t>
            </a:r>
            <a:r>
              <a:rPr lang="en-US" sz="1200" dirty="0" err="1">
                <a:latin typeface="Consolas" panose="020B0609020204030204" pitchFamily="49" charset="0"/>
              </a:rPr>
              <a:t>new_aci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- name: Show the ACI Public IP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debug: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msg: "{{ </a:t>
            </a:r>
            <a:r>
              <a:rPr lang="en-US" sz="1200" dirty="0" err="1">
                <a:latin typeface="Consolas" panose="020B0609020204030204" pitchFamily="49" charset="0"/>
              </a:rPr>
              <a:t>new_aci.ip_address</a:t>
            </a:r>
            <a:r>
              <a:rPr lang="en-US" sz="1200" dirty="0">
                <a:latin typeface="Consolas" panose="020B0609020204030204" pitchFamily="49" charset="0"/>
              </a:rPr>
              <a:t> }}"</a:t>
            </a:r>
          </a:p>
        </p:txBody>
      </p:sp>
      <p:pic>
        <p:nvPicPr>
          <p:cNvPr id="3074" name="Picture 2" descr="Image result for ansible logo">
            <a:extLst>
              <a:ext uri="{FF2B5EF4-FFF2-40B4-BE49-F238E27FC236}">
                <a16:creationId xmlns:a16="http://schemas.microsoft.com/office/drawing/2014/main" id="{C5FD0445-3213-47A7-8FC1-E2B267B7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8658"/>
            <a:ext cx="1235907" cy="15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8D5CC-2302-4F39-958C-9150BD959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0" y="2649528"/>
            <a:ext cx="1539813" cy="1539813"/>
          </a:xfrm>
          <a:prstGeom prst="rect">
            <a:avLst/>
          </a:prstGeom>
        </p:spPr>
      </p:pic>
      <p:pic>
        <p:nvPicPr>
          <p:cNvPr id="3078" name="Picture 6" descr="Image result for kubernetes logo">
            <a:extLst>
              <a:ext uri="{FF2B5EF4-FFF2-40B4-BE49-F238E27FC236}">
                <a16:creationId xmlns:a16="http://schemas.microsoft.com/office/drawing/2014/main" id="{87CF8D3F-FF38-4EED-A5D2-50DC97C2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07" y="4189341"/>
            <a:ext cx="1525514" cy="15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03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after all what is monitoring?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977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helm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helm repo add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hlinkClick r:id="rId3"/>
              </a:rPr>
              <a:t>https://s3-eu-west-1.amazonaws.com/coreos-charts/stable/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helm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 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--namespace monitoring --set </a:t>
            </a:r>
            <a:r>
              <a:rPr lang="en-US" sz="1200" dirty="0" err="1">
                <a:latin typeface="Consolas" panose="020B0609020204030204" pitchFamily="49" charset="0"/>
              </a:rPr>
              <a:t>rbacEnable</a:t>
            </a:r>
            <a:r>
              <a:rPr lang="en-US" sz="1200" dirty="0">
                <a:latin typeface="Consolas" panose="020B0609020204030204" pitchFamily="49" charset="0"/>
              </a:rPr>
              <a:t>=false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helm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--name 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--set </a:t>
            </a:r>
            <a:r>
              <a:rPr lang="en-US" sz="1200" dirty="0" err="1">
                <a:latin typeface="Consolas" panose="020B0609020204030204" pitchFamily="49" charset="0"/>
              </a:rPr>
              <a:t>global.rbacEnable</a:t>
            </a:r>
            <a:r>
              <a:rPr lang="en-US" sz="1200" dirty="0">
                <a:latin typeface="Consolas" panose="020B0609020204030204" pitchFamily="49" charset="0"/>
              </a:rPr>
              <a:t>=false --namespace monitoring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--namespace monitoring port-forward $(</a:t>
            </a:r>
            <a:r>
              <a:rPr lang="en-US" sz="1200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get pod --namespace monitoring -l app=</a:t>
            </a:r>
            <a:r>
              <a:rPr lang="en-US" sz="1200" dirty="0" err="1">
                <a:latin typeface="Consolas" panose="020B0609020204030204" pitchFamily="49" charset="0"/>
              </a:rPr>
              <a:t>kube-prometheus-grafana</a:t>
            </a:r>
            <a:r>
              <a:rPr lang="en-US" sz="1200" dirty="0">
                <a:latin typeface="Consolas" panose="020B0609020204030204" pitchFamily="49" charset="0"/>
              </a:rPr>
              <a:t> -o template --template "{{(index .items 0).metadata.name}}") 3000:3000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3DA7F-09B5-4FA9-B3FC-DE21D8ADE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2719842"/>
            <a:ext cx="8605520" cy="3243257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15CDFE4-9A29-48A4-90DD-4EB90B20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99" y="2719842"/>
            <a:ext cx="1551622" cy="15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rafana logo">
            <a:extLst>
              <a:ext uri="{FF2B5EF4-FFF2-40B4-BE49-F238E27FC236}">
                <a16:creationId xmlns:a16="http://schemas.microsoft.com/office/drawing/2014/main" id="{B2EAED1F-8A7F-49CA-BB2B-3E446D04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79" y="4413657"/>
            <a:ext cx="1549442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ometheus logo">
            <a:extLst>
              <a:ext uri="{FF2B5EF4-FFF2-40B4-BE49-F238E27FC236}">
                <a16:creationId xmlns:a16="http://schemas.microsoft.com/office/drawing/2014/main" id="{0E2E22F8-0D02-4139-AAA1-EB957682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009" y="3581158"/>
            <a:ext cx="1563071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501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ink">
            <a:extLst>
              <a:ext uri="{FF2B5EF4-FFF2-40B4-BE49-F238E27FC236}">
                <a16:creationId xmlns:a16="http://schemas.microsoft.com/office/drawing/2014/main" id="{6F25A135-AACD-467D-8DD0-AAD206ED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926" y="0"/>
            <a:ext cx="9254148" cy="61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7668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716175"/>
          </a:xfrm>
        </p:spPr>
        <p:txBody>
          <a:bodyPr/>
          <a:lstStyle/>
          <a:p>
            <a:r>
              <a:rPr lang="en-US" dirty="0"/>
              <a:t>Thank you!!!</a:t>
            </a:r>
            <a:br>
              <a:rPr lang="en-US" dirty="0"/>
            </a:br>
            <a:r>
              <a:rPr lang="en-US" sz="4000" dirty="0"/>
              <a:t>@cmendibl3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3F6F0-AF89-41DA-B3A1-E96014B4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60" y="688096"/>
            <a:ext cx="11655840" cy="899665"/>
          </a:xfrm>
        </p:spPr>
        <p:txBody>
          <a:bodyPr/>
          <a:lstStyle/>
          <a:p>
            <a:r>
              <a:rPr lang="es-ES" b="1" dirty="0"/>
              <a:t>Speakers</a:t>
            </a:r>
          </a:p>
        </p:txBody>
      </p:sp>
    </p:spTree>
    <p:extLst>
      <p:ext uri="{BB962C8B-B14F-4D97-AF65-F5344CB8AC3E}">
        <p14:creationId xmlns:p14="http://schemas.microsoft.com/office/powerpoint/2010/main" val="22248918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30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034863-20B3-4975-AD37-C2992698AD15}"/>
              </a:ext>
            </a:extLst>
          </p:cNvPr>
          <p:cNvSpPr txBox="1"/>
          <p:nvPr/>
        </p:nvSpPr>
        <p:spPr>
          <a:xfrm>
            <a:off x="568411" y="370703"/>
            <a:ext cx="6981719" cy="94711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defTabSz="914367">
              <a:lnSpc>
                <a:spcPct val="90000"/>
              </a:lnSpc>
              <a:spcBef>
                <a:spcPct val="0"/>
              </a:spcBef>
              <a:buNone/>
              <a:defRPr lang="en-US" sz="4705" b="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s-ES" dirty="0"/>
              <a:t>Un evento de comunidad!!!</a:t>
            </a:r>
          </a:p>
        </p:txBody>
      </p:sp>
    </p:spTree>
    <p:extLst>
      <p:ext uri="{BB962C8B-B14F-4D97-AF65-F5344CB8AC3E}">
        <p14:creationId xmlns:p14="http://schemas.microsoft.com/office/powerpoint/2010/main" val="23509533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THE DEVELOPER ECOSYSTEM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4"/>
            <a:ext cx="9860611" cy="1580849"/>
          </a:xfrm>
        </p:spPr>
        <p:txBody>
          <a:bodyPr/>
          <a:lstStyle/>
          <a:p>
            <a:r>
              <a:rPr lang="en-US" dirty="0"/>
              <a:t>Carlos Mendible</a:t>
            </a:r>
          </a:p>
          <a:p>
            <a:r>
              <a:rPr lang="en-US" dirty="0"/>
              <a:t>Technical Manager @</a:t>
            </a:r>
            <a:r>
              <a:rPr lang="en-US" dirty="0" err="1"/>
              <a:t>everis</a:t>
            </a:r>
            <a:endParaRPr lang="en-US" dirty="0"/>
          </a:p>
          <a:p>
            <a:r>
              <a:rPr lang="en-US" dirty="0"/>
              <a:t>@cmendibl3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7E9B3-E033-4736-A54B-29E37EBC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56" y="5504260"/>
            <a:ext cx="2298413" cy="9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64725C-6128-420B-9AC3-2C623FDB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36" y="2623518"/>
            <a:ext cx="780290" cy="7802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CCAC04-F13C-4013-A52B-FB811F59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4763225"/>
            <a:ext cx="780290" cy="780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620BAE-7B3D-49DD-9A0D-419227375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422" y="4716521"/>
            <a:ext cx="780290" cy="7802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C4B28-5470-4EB7-AFCF-4BE0CC210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73" y="1193585"/>
            <a:ext cx="780290" cy="7802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4EC78D1-03E1-43AE-9EF5-9777165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7" y="5943939"/>
            <a:ext cx="780290" cy="7802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A8BAF9-9AC2-481C-A975-B28C5B9B4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5" y="1233878"/>
            <a:ext cx="780290" cy="7802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A5A4B53-8EBC-49D7-9405-D0B54A8BD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43" y="4373080"/>
            <a:ext cx="780290" cy="78029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7782826-55E0-4CC6-9A3B-DCEBDD6087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39" y="-29168"/>
            <a:ext cx="780290" cy="7802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4FBCF84-F047-4C91-AB6E-8AAD18E9C3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67" y="3438776"/>
            <a:ext cx="780290" cy="78029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E4929BD-FDED-42CD-9F76-E51B062CFA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41" y="30461"/>
            <a:ext cx="780290" cy="78029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A072129-BADC-47D7-9AE2-48FE1569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6" y="5990533"/>
            <a:ext cx="780290" cy="78029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D3B65095-BA39-4F40-BF4A-5C9D3F4014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0561" y="6142993"/>
            <a:ext cx="476250" cy="47625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5076CC9-9F1B-4FE7-AE95-812821C038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2" y="4877469"/>
            <a:ext cx="780290" cy="78029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9F2F9C1C-77B9-47EE-93F9-1E08F33E79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4" y="9383"/>
            <a:ext cx="780290" cy="78029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DAC8577-1CF2-4305-8FED-53508FB278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67" y="1331168"/>
            <a:ext cx="780290" cy="7802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09030C54-2154-4DF7-B38A-5FFA218EAB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74" y="2812575"/>
            <a:ext cx="780290" cy="78029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8F14BAC-3E98-4F9C-970D-C15A9A9306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70" y="2684569"/>
            <a:ext cx="780290" cy="78029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83C324-4B5A-4CB9-9B85-6DC08796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628" y="-45056"/>
            <a:ext cx="780290" cy="78029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11E0EA0-B23E-48BE-BA77-FD3385879B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27" y="5481413"/>
            <a:ext cx="780290" cy="78029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8C826288-8BDE-4F76-B90C-35AC7C3263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74" y="1022655"/>
            <a:ext cx="780290" cy="78029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10BF230-AF04-41EE-9920-3D81C4BEB0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22" y="6010649"/>
            <a:ext cx="780290" cy="78029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31457BC-934F-41B2-BC73-4696D5CC4F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2144742"/>
            <a:ext cx="780290" cy="78029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93B42A6B-60A0-425B-9F4F-4CBECCF795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05" y="90085"/>
            <a:ext cx="780290" cy="78029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91DFB3EF-1B14-420E-8555-ED7709C6BB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" y="2003375"/>
            <a:ext cx="780290" cy="78029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8D357D56-360D-4F7E-BCC2-0BA5E9EFA0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27" y="3624396"/>
            <a:ext cx="780290" cy="78029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D798F907-A5E2-4D15-95AC-5567DE8B75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44" y="1258379"/>
            <a:ext cx="780290" cy="78029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561A1C4-2471-4668-A659-317F48EBD6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64" y="6033808"/>
            <a:ext cx="780290" cy="78029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3F7175E-6D47-49B9-8080-CDDFE526ED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1" y="2444176"/>
            <a:ext cx="780290" cy="78029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2B01BF58-7F05-4036-BB3D-42904BF7F3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05" y="3207552"/>
            <a:ext cx="780290" cy="78029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C713406E-37D2-46D6-840F-E27A64BED8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3730917"/>
            <a:ext cx="780290" cy="78029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FE56A061-253E-4BB0-85B4-5198921DCE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48" y="886604"/>
            <a:ext cx="780290" cy="7802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C6D91FCF-BA77-41C2-9186-0DFD8C274B9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83" y="4845122"/>
            <a:ext cx="698393" cy="698393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FADDF0B-88C8-406B-8588-AA080EA8CFD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4" y="4121062"/>
            <a:ext cx="780290" cy="78029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F5B2AC10-B0E7-4534-BBA7-034B3A6962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5179690"/>
            <a:ext cx="780290" cy="78029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FD52D522-AA4F-46AF-AF57-6784EB8D12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60" y="4839189"/>
            <a:ext cx="780290" cy="780290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A3B0E464-8084-40EB-A47B-20BF3E2757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55" y="86303"/>
            <a:ext cx="780290" cy="78029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1CDC72FE-25EA-45B0-9A04-E13F3E21BF7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0" y="4269069"/>
            <a:ext cx="780290" cy="780290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FAE4A4BE-37C3-47AA-AE32-068ED354A0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57" y="5561468"/>
            <a:ext cx="780290" cy="780290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B9538BB7-EDCE-41D6-B188-AB18BE2A709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2" y="3878924"/>
            <a:ext cx="780290" cy="780290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4AC8AFF-0294-4E21-8A33-B46AB013B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1887505"/>
            <a:ext cx="780290" cy="7802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0D056A64-97FE-4138-BDD9-D981EF48007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90" y="4771855"/>
            <a:ext cx="780290" cy="780290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63AFFB0A-081E-4395-8363-36F2B1E63D3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0" y="953431"/>
            <a:ext cx="780290" cy="780290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C1600140-3F01-42CF-8908-44794E1CAF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422" y="5459323"/>
            <a:ext cx="780290" cy="780290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A3A99E4-16F4-4B92-B6D8-FA5C112C0B2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1" y="3456728"/>
            <a:ext cx="780290" cy="78029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4C8A6E84-3DE3-4205-8EEC-1769025EB7A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4" y="5838953"/>
            <a:ext cx="780290" cy="78029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79C322A5-9602-40A7-A1C4-9721624930B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11" y="127636"/>
            <a:ext cx="780290" cy="780290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FCE185F0-C39B-4808-8409-4A8385D6FB4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50" y="2699759"/>
            <a:ext cx="780290" cy="780290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329C1E91-747D-4B07-84D3-4709F348F30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92" y="-9271"/>
            <a:ext cx="780290" cy="780290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B3A30E4C-546F-4B01-AC0C-94392F7B33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47" y="3619309"/>
            <a:ext cx="780290" cy="78029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0C01C5C7-A310-4797-ACB9-8FE326D8009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8" y="1153090"/>
            <a:ext cx="780290" cy="780290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672F6DF3-D75C-4B9A-BF03-CCDC2504C7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85" y="1829152"/>
            <a:ext cx="780290" cy="780290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E73754D8-64EA-4C66-B3DE-15917836FB9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68" y="1046716"/>
            <a:ext cx="780290" cy="78029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C235531-2A3F-4B5E-B80B-1B56D60CFA4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03" y="4201082"/>
            <a:ext cx="780290" cy="780290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6792E08F-6619-4578-BDC8-614AE1BBBA6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4" y="5807722"/>
            <a:ext cx="780290" cy="780290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4509F0AE-811C-42A6-816F-E5C50F5D250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09" y="4901323"/>
            <a:ext cx="780290" cy="780290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C42A23F6-2519-4970-B4F0-1FAC75A32ED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3878924"/>
            <a:ext cx="780290" cy="780290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BF0C4028-2A34-48D3-8757-3CB4D6C0557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60" y="5642222"/>
            <a:ext cx="780290" cy="780290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0A3BF113-D2DC-4F2A-A815-BAC768DD08E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96" y="2945550"/>
            <a:ext cx="780290" cy="780290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4949FBC-FB7A-4650-8D88-5E000FD8F28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59" y="226361"/>
            <a:ext cx="780290" cy="780290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4182F307-8E07-4FC3-99ED-EE5FBAAA6AE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8" y="86303"/>
            <a:ext cx="780290" cy="780290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71F1967-7502-49E8-9B53-58A71B4C84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0" y="570558"/>
            <a:ext cx="780290" cy="780290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2CD43CA3-4F0F-47D5-9634-2D63B45183E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83" y="2633734"/>
            <a:ext cx="780290" cy="78029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6C18A50A-E213-4B13-8E5D-430AE8F5C99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32" y="466560"/>
            <a:ext cx="780290" cy="78029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C90E7B42-BFA7-4B40-BFCB-C32A2CE0659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68" y="4111035"/>
            <a:ext cx="780290" cy="780290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379C54DF-569D-4A42-9AFA-51127C046E6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8" y="2845236"/>
            <a:ext cx="780290" cy="780290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7CEACE69-D8A0-49ED-B8FE-C75A73C6738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" y="1887746"/>
            <a:ext cx="780290" cy="78029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CE2B7D17-5C83-4A30-BD68-166E0FECCECD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2845236"/>
            <a:ext cx="780290" cy="780290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5DDD5D44-60AE-4530-98B2-BE2CE7CEABD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79" y="112934"/>
            <a:ext cx="780290" cy="780290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33BAB935-8D31-45A8-AD65-62254886AE6B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" y="4875241"/>
            <a:ext cx="780290" cy="78029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3F93046F-F4C7-4D1B-AF8D-FD7A103FAF3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268" y="1824721"/>
            <a:ext cx="780290" cy="780290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130A1C53-8CAC-4270-86BE-51A524FFEEF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178" y="18340"/>
            <a:ext cx="780290" cy="78029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4F767694-2553-442F-B95D-6B86BEAD4FB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46" y="656571"/>
            <a:ext cx="780290" cy="78029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D6CE4DE2-A3C1-4338-80B2-EE9AC141DE2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6010847"/>
            <a:ext cx="780290" cy="780290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631EAF7E-1567-4ECE-8599-2C84679D7A9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14" y="5039797"/>
            <a:ext cx="780290" cy="780290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7950B734-9B29-4120-8631-D5F6C6FA4AE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23" y="5163451"/>
            <a:ext cx="780290" cy="780290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76A7A513-989F-4848-A472-7500BD201F4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879" y="3515105"/>
            <a:ext cx="780290" cy="780290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AF86F84C-DA28-4460-9FE3-E6864D1B798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75" y="4485096"/>
            <a:ext cx="780290" cy="780290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1F15CE9E-08A3-4011-AF33-87FF21DF9D7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04" y="2180321"/>
            <a:ext cx="780290" cy="780290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04182B79-324A-40E3-B5E4-A07BC701F75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22" y="1193328"/>
            <a:ext cx="780290" cy="780290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45001E95-D83D-486C-AB4F-B65E0ABF4C4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3360690"/>
            <a:ext cx="780290" cy="78029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252B2711-3ACD-48F0-9EB3-A6BA8496A567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1331168"/>
            <a:ext cx="780290" cy="78029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13E65824-387D-431E-A830-5258793376B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59" y="4140980"/>
            <a:ext cx="780290" cy="780290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7FFE8057-3189-4518-A2CD-48DEC413DA2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09" y="186973"/>
            <a:ext cx="780290" cy="780290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8D9044B1-6319-48DA-8A40-9150DC52498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93" y="752095"/>
            <a:ext cx="780290" cy="780290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C752B494-8159-4D4E-B012-25146687C945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57" y="5069178"/>
            <a:ext cx="780290" cy="780290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415089EB-CA55-45D9-916F-F73B985CC57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1" y="3261590"/>
            <a:ext cx="780290" cy="780290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84FDECF1-00D7-4DE0-BC5D-E15FBBFC5C5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03" y="1911388"/>
            <a:ext cx="780290" cy="780290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50C87D93-0888-440D-A0EF-9E1CE95C4C5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75" y="2003375"/>
            <a:ext cx="780290" cy="780290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F01713C5-7417-42F5-AAE0-371E90700F1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68" y="886604"/>
            <a:ext cx="780290" cy="78029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A458449-7F97-499C-8E1D-EF900EA287B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78" y="4271085"/>
            <a:ext cx="780290" cy="780290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CAA11D2C-BD94-49F5-9974-174134CBAE0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1" y="1044431"/>
            <a:ext cx="780290" cy="780290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5DE40AFC-2A4B-4484-B35F-9561332D2F6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03" y="1939550"/>
            <a:ext cx="780290" cy="780290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C187F6E3-7012-4533-AEBD-976E9BD0B10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66" y="1830111"/>
            <a:ext cx="780290" cy="780290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8D2A19FA-811B-4489-8001-3F4406DFD61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57" y="2302862"/>
            <a:ext cx="780290" cy="780290"/>
          </a:xfrm>
          <a:prstGeom prst="rect">
            <a:avLst/>
          </a:prstGeom>
        </p:spPr>
      </p:pic>
      <p:grpSp>
        <p:nvGrpSpPr>
          <p:cNvPr id="460" name="Group 459">
            <a:extLst>
              <a:ext uri="{FF2B5EF4-FFF2-40B4-BE49-F238E27FC236}">
                <a16:creationId xmlns:a16="http://schemas.microsoft.com/office/drawing/2014/main" id="{000C1199-B645-4843-B801-81CB5D54A5E3}"/>
              </a:ext>
            </a:extLst>
          </p:cNvPr>
          <p:cNvGrpSpPr/>
          <p:nvPr/>
        </p:nvGrpSpPr>
        <p:grpSpPr>
          <a:xfrm>
            <a:off x="4248905" y="2392001"/>
            <a:ext cx="3111729" cy="2368139"/>
            <a:chOff x="4248905" y="2392001"/>
            <a:chExt cx="3111729" cy="2368139"/>
          </a:xfrm>
        </p:grpSpPr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88519C09-BB0D-4D42-BA54-128C72D9A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711" y="2392001"/>
              <a:ext cx="780290" cy="78029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B4F00A40-9BB4-40B0-8019-6D844361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9690" y="3229315"/>
              <a:ext cx="780290" cy="78029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5D44E51-8D08-47CD-BE64-0F524CE3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48" y="3858421"/>
              <a:ext cx="780290" cy="78029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3701D7D7-9153-40EA-9F9C-99F0EFA2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768" y="3603719"/>
              <a:ext cx="780290" cy="780290"/>
            </a:xfrm>
            <a:prstGeom prst="rect">
              <a:avLst/>
            </a:prstGeom>
          </p:spPr>
        </p:pic>
        <p:pic>
          <p:nvPicPr>
            <p:cNvPr id="465" name="Picture 8" descr="Image result for .net core logo transparent">
              <a:extLst>
                <a:ext uri="{FF2B5EF4-FFF2-40B4-BE49-F238E27FC236}">
                  <a16:creationId xmlns:a16="http://schemas.microsoft.com/office/drawing/2014/main" id="{9F1FB706-6D58-4979-9BF0-E6245E523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905" y="2492414"/>
              <a:ext cx="3111729" cy="226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885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749DF6-E3C6-4542-83ED-A4CB5A6C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Which languages do employers look for worldwide?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E72D90-1B66-477F-8379-7FA6D395E3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737757" y="1690688"/>
          <a:ext cx="6716486" cy="4180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B019115-79AC-48A5-89EA-58E2D8D6B51C}"/>
              </a:ext>
            </a:extLst>
          </p:cNvPr>
          <p:cNvSpPr txBox="1"/>
          <p:nvPr/>
        </p:nvSpPr>
        <p:spPr>
          <a:xfrm>
            <a:off x="269240" y="5859158"/>
            <a:ext cx="441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HackerRank</a:t>
            </a:r>
            <a:r>
              <a:rPr lang="en-US" dirty="0"/>
              <a:t> 2018 Developer Skills Report</a:t>
            </a:r>
          </a:p>
        </p:txBody>
      </p:sp>
    </p:spTree>
    <p:extLst>
      <p:ext uri="{BB962C8B-B14F-4D97-AF65-F5344CB8AC3E}">
        <p14:creationId xmlns:p14="http://schemas.microsoft.com/office/powerpoint/2010/main" val="7681357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F5B3-1309-4254-BDB1-315757DC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Pull Requests.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F209B83-63E3-494A-A69D-CE3BE5B85D3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99360" y="1509395"/>
          <a:ext cx="7193280" cy="498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C8A207-0B2E-4D98-87EA-7D0FC7E53005}"/>
              </a:ext>
            </a:extLst>
          </p:cNvPr>
          <p:cNvSpPr txBox="1"/>
          <p:nvPr/>
        </p:nvSpPr>
        <p:spPr>
          <a:xfrm>
            <a:off x="-1788160" y="619915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Octoverse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4962895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3856</TotalTime>
  <Words>655</Words>
  <Application>Microsoft Office PowerPoint</Application>
  <PresentationFormat>Widescreen</PresentationFormat>
  <Paragraphs>163</Paragraphs>
  <Slides>25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PowerPoint Presentation</vt:lpstr>
      <vt:lpstr>Speakers</vt:lpstr>
      <vt:lpstr>PowerPoint Presentation</vt:lpstr>
      <vt:lpstr>PowerPoint Presentation</vt:lpstr>
      <vt:lpstr>THE STATE OF THE DEVELOPER ECOSYSTEM</vt:lpstr>
      <vt:lpstr>PowerPoint Presentation</vt:lpstr>
      <vt:lpstr>Which languages do employers look for worldwide?</vt:lpstr>
      <vt:lpstr>Number of Pull Requests.</vt:lpstr>
      <vt:lpstr>Public Cloud Adoption</vt:lpstr>
      <vt:lpstr>What does my network have to say?</vt:lpstr>
      <vt:lpstr>PowerPoint Presentation</vt:lpstr>
      <vt:lpstr>PowerPoint Presentation</vt:lpstr>
      <vt:lpstr>Cloud: The evolution of roles</vt:lpstr>
      <vt:lpstr>Our “new” role as Developers</vt:lpstr>
      <vt:lpstr>Let’s see what’s all this about</vt:lpstr>
      <vt:lpstr>We Code</vt:lpstr>
      <vt:lpstr>We Test… Right?</vt:lpstr>
      <vt:lpstr>We even Build and Test!</vt:lpstr>
      <vt:lpstr>Some of us build Containers</vt:lpstr>
      <vt:lpstr>Some of us include Containers in CI/CD</vt:lpstr>
      <vt:lpstr>Who does Infrastructure as code?</vt:lpstr>
      <vt:lpstr>And after all what is monitoring?</vt:lpstr>
      <vt:lpstr>PowerPoint Presentation</vt:lpstr>
      <vt:lpstr>Thank you!!! @cmendibl3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Carlos Mendible</cp:lastModifiedBy>
  <cp:revision>39</cp:revision>
  <dcterms:created xsi:type="dcterms:W3CDTF">2018-01-09T22:22:16Z</dcterms:created>
  <dcterms:modified xsi:type="dcterms:W3CDTF">2018-10-05T07:35:44Z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